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handoutMasterIdLst>
    <p:handoutMasterId r:id="rId21"/>
  </p:handoutMasterIdLst>
  <p:sldIdLst>
    <p:sldId id="256" r:id="rId2"/>
    <p:sldId id="518" r:id="rId3"/>
    <p:sldId id="519" r:id="rId4"/>
    <p:sldId id="521" r:id="rId5"/>
    <p:sldId id="522" r:id="rId6"/>
    <p:sldId id="526" r:id="rId7"/>
    <p:sldId id="528" r:id="rId8"/>
    <p:sldId id="523" r:id="rId9"/>
    <p:sldId id="524" r:id="rId10"/>
    <p:sldId id="530" r:id="rId11"/>
    <p:sldId id="534" r:id="rId12"/>
    <p:sldId id="531" r:id="rId13"/>
    <p:sldId id="538" r:id="rId14"/>
    <p:sldId id="532" r:id="rId15"/>
    <p:sldId id="537" r:id="rId16"/>
    <p:sldId id="536" r:id="rId17"/>
    <p:sldId id="540" r:id="rId18"/>
    <p:sldId id="539" r:id="rId19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6" autoAdjust="0"/>
    <p:restoredTop sz="92294" autoAdjust="0"/>
  </p:normalViewPr>
  <p:slideViewPr>
    <p:cSldViewPr>
      <p:cViewPr varScale="1">
        <p:scale>
          <a:sx n="67" d="100"/>
          <a:sy n="67" d="100"/>
        </p:scale>
        <p:origin x="-1128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8B18A4-7DB8-4F03-A5C6-F95DBF67DF8A}" type="datetimeFigureOut">
              <a:rPr lang="pt-BR" smtClean="0"/>
              <a:pPr/>
              <a:t>25/06/2020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628EE2B-7E78-4F6B-91AD-4E78637095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75D09BD-165D-40A3-A0BF-F553DD17A203}" type="datetimeFigureOut">
              <a:rPr lang="pt-BR" smtClean="0"/>
              <a:pPr/>
              <a:t>25/06/2020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200D5C-386F-4C18-9417-339EB16B7FC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3A50-A4A8-42C1-B744-11D2AF5ED854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D1FE-8950-4D57-B31C-ECDEB9075F45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3DA6-A8D7-4ECE-A519-56E23437ECA6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15EE-80EC-4101-AFC8-8981C7D0CA1B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E357-5FED-433A-B277-CE163FD78AE3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3DA-2946-4EFB-9AAC-8C9E5137CE9F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5BA-B132-4169-97A4-2C4B35B6F0C3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4C3E-5BE0-4FC9-AEA6-343A4DA4343E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AD5D-310E-44B0-91D7-842A72C20B10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2BCF-1392-416D-BB83-A83CDF482073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F197-3D0B-4DC9-A37A-FC17DF326BF1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1217-EB18-4F1D-BCCA-6E9CA42797EE}" type="datetime1">
              <a:rPr lang="pt-BR" smtClean="0"/>
              <a:pPr/>
              <a:t>25/06/2020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79376" y="404664"/>
            <a:ext cx="11233248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7648" y="5013176"/>
            <a:ext cx="6768752" cy="720080"/>
          </a:xfrm>
        </p:spPr>
        <p:txBody>
          <a:bodyPr>
            <a:noAutofit/>
          </a:bodyPr>
          <a:lstStyle/>
          <a:p>
            <a:r>
              <a:rPr lang="pt-BR" sz="2800" b="1" i="1" dirty="0" smtClean="0">
                <a:solidFill>
                  <a:srgbClr val="FF0000"/>
                </a:solidFill>
              </a:rPr>
              <a:t>Partida Estrela Triângulo de MIT de 6 pontas</a:t>
            </a:r>
            <a:endParaRPr lang="pt-BR" sz="2800" b="1" i="1" dirty="0">
              <a:solidFill>
                <a:srgbClr val="FF0000"/>
              </a:solidFill>
            </a:endParaRPr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9576" y="620688"/>
            <a:ext cx="3240360" cy="936104"/>
          </a:xfrm>
          <a:prstGeom prst="rect">
            <a:avLst/>
          </a:prstGeom>
        </p:spPr>
      </p:pic>
      <p:pic>
        <p:nvPicPr>
          <p:cNvPr id="7" name="Imagem 6" descr="Motores Jund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91744" y="1412776"/>
            <a:ext cx="4872844" cy="3694740"/>
          </a:xfrm>
          <a:prstGeom prst="rect">
            <a:avLst/>
          </a:prstGeom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4727848" y="5805264"/>
            <a:ext cx="3082202" cy="550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Prof. Eng. </a:t>
            </a:r>
            <a:r>
              <a:rPr kumimoji="0" lang="en-US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Edson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Simioni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9" name="Conector reto 28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484784"/>
            <a:ext cx="10452992" cy="144016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pt-BR" sz="1800" dirty="0" smtClean="0"/>
              <a:t>Os </a:t>
            </a:r>
            <a:r>
              <a:rPr lang="pt-BR" sz="1800" dirty="0" err="1" smtClean="0"/>
              <a:t>MITs</a:t>
            </a:r>
            <a:r>
              <a:rPr lang="pt-BR" sz="1800" dirty="0" smtClean="0"/>
              <a:t> possuem normalmente um pico de corrente de partida da ordem de 6 </a:t>
            </a:r>
            <a:r>
              <a:rPr lang="pt-BR" sz="1800" dirty="0" smtClean="0"/>
              <a:t>à 10 </a:t>
            </a:r>
            <a:r>
              <a:rPr lang="pt-BR" sz="1800" dirty="0" smtClean="0"/>
              <a:t>vezes </a:t>
            </a:r>
            <a:r>
              <a:rPr lang="pt-BR" sz="1800" dirty="0" smtClean="0"/>
              <a:t>o valor da </a:t>
            </a:r>
            <a:r>
              <a:rPr lang="pt-BR" sz="1800" dirty="0" smtClean="0"/>
              <a:t>corrente </a:t>
            </a:r>
            <a:endParaRPr lang="pt-BR" sz="1800" dirty="0" smtClean="0"/>
          </a:p>
          <a:p>
            <a:pPr marL="457200" indent="-457200">
              <a:buNone/>
            </a:pPr>
            <a:r>
              <a:rPr lang="pt-BR" sz="1800" dirty="0" smtClean="0"/>
              <a:t>n</a:t>
            </a:r>
            <a:r>
              <a:rPr lang="pt-BR" sz="1800" dirty="0" smtClean="0"/>
              <a:t>ominal do </a:t>
            </a:r>
            <a:r>
              <a:rPr lang="pt-BR" sz="1800" dirty="0" smtClean="0"/>
              <a:t>motor.</a:t>
            </a:r>
          </a:p>
          <a:p>
            <a:pPr marL="457200" indent="-457200">
              <a:buNone/>
            </a:pPr>
            <a:r>
              <a:rPr lang="pt-BR" sz="1800" dirty="0" smtClean="0"/>
              <a:t>Para </a:t>
            </a:r>
            <a:r>
              <a:rPr lang="pt-BR" sz="1800" dirty="0" smtClean="0"/>
              <a:t>potências </a:t>
            </a:r>
            <a:r>
              <a:rPr lang="pt-BR" sz="1800" dirty="0" smtClean="0"/>
              <a:t>elevadas(acima </a:t>
            </a:r>
            <a:r>
              <a:rPr lang="pt-BR" sz="1800" dirty="0" smtClean="0"/>
              <a:t>de 10CV) , sua partida direta </a:t>
            </a:r>
            <a:r>
              <a:rPr lang="pt-BR" sz="1800" dirty="0" smtClean="0"/>
              <a:t>pode causar </a:t>
            </a:r>
            <a:r>
              <a:rPr lang="pt-BR" sz="1800" dirty="0" smtClean="0"/>
              <a:t>danos as </a:t>
            </a:r>
            <a:r>
              <a:rPr lang="pt-BR" sz="1800" dirty="0" smtClean="0"/>
              <a:t>instalações elétricas</a:t>
            </a:r>
            <a:r>
              <a:rPr lang="pt-BR" sz="1800" dirty="0" smtClean="0"/>
              <a:t>.</a:t>
            </a:r>
            <a:endParaRPr lang="pt-BR" sz="1800" dirty="0" smtClean="0"/>
          </a:p>
          <a:p>
            <a:pPr marL="457200" indent="-457200">
              <a:buNone/>
            </a:pPr>
            <a:r>
              <a:rPr lang="pt-BR" sz="1800" dirty="0" smtClean="0"/>
              <a:t>Uma </a:t>
            </a:r>
            <a:r>
              <a:rPr lang="pt-BR" sz="1800" dirty="0" smtClean="0"/>
              <a:t>das formas de reduzimos o pico na partida é utilizarmos  uma “Chave de </a:t>
            </a:r>
            <a:r>
              <a:rPr lang="pt-BR" sz="1800" dirty="0" smtClean="0"/>
              <a:t>partida </a:t>
            </a:r>
            <a:r>
              <a:rPr lang="pt-BR" sz="1800" dirty="0" smtClean="0"/>
              <a:t>Estrela-Triângulo</a:t>
            </a:r>
            <a:r>
              <a:rPr lang="pt-BR" sz="1800" dirty="0" smtClean="0"/>
              <a:t>”.</a:t>
            </a:r>
            <a:endParaRPr lang="pt-BR" sz="2400" dirty="0" smtClean="0"/>
          </a:p>
        </p:txBody>
      </p:sp>
      <p:sp>
        <p:nvSpPr>
          <p:cNvPr id="31" name="Retângulo 30"/>
          <p:cNvSpPr/>
          <p:nvPr/>
        </p:nvSpPr>
        <p:spPr>
          <a:xfrm>
            <a:off x="755576" y="951111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 smtClean="0">
                <a:solidFill>
                  <a:srgbClr val="FF0000"/>
                </a:solidFill>
                <a:cs typeface="Arial" pitchFamily="34" charset="0"/>
              </a:rPr>
              <a:t>Características Técnicas:</a:t>
            </a:r>
          </a:p>
        </p:txBody>
      </p:sp>
      <p:sp>
        <p:nvSpPr>
          <p:cNvPr id="32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pic>
        <p:nvPicPr>
          <p:cNvPr id="1026" name="Picture 2" descr="C:\Users\Simioni\Simioni\ETEC Jorge Street\2020\1.o semestre\2.o DN Eletrônica - Análise de Circuitos Eletrônicos\Aulas Online\Aula 4\Imagens\emoticon-o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5760" y="3284984"/>
            <a:ext cx="3770601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3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484784"/>
            <a:ext cx="11029056" cy="1512168"/>
          </a:xfrm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pt-BR" sz="1800" dirty="0" smtClean="0"/>
              <a:t>A </a:t>
            </a:r>
            <a:r>
              <a:rPr lang="pt-BR" sz="1800" dirty="0" smtClean="0"/>
              <a:t>utilização de chaves de partida Estrela Triângulo, </a:t>
            </a:r>
            <a:r>
              <a:rPr lang="pt-BR" sz="1800" dirty="0" smtClean="0"/>
              <a:t>permitem </a:t>
            </a:r>
            <a:r>
              <a:rPr lang="pt-BR" sz="1800" dirty="0" smtClean="0"/>
              <a:t>a redução da </a:t>
            </a:r>
            <a:r>
              <a:rPr lang="pt-BR" sz="1800" dirty="0" smtClean="0"/>
              <a:t>corrente de </a:t>
            </a:r>
            <a:r>
              <a:rPr lang="pt-BR" sz="1800" dirty="0" smtClean="0"/>
              <a:t>partida para </a:t>
            </a:r>
            <a:endParaRPr lang="pt-BR" sz="1800" dirty="0" smtClean="0"/>
          </a:p>
          <a:p>
            <a:pPr marL="457200" indent="-457200" algn="just">
              <a:buNone/>
            </a:pPr>
            <a:r>
              <a:rPr lang="pt-BR" sz="1800" dirty="0" smtClean="0"/>
              <a:t>aproximadamente </a:t>
            </a:r>
            <a:r>
              <a:rPr lang="pt-BR" sz="1800" dirty="0" smtClean="0"/>
              <a:t>33% de seu valor, em comparação com a chave </a:t>
            </a:r>
            <a:r>
              <a:rPr lang="pt-BR" sz="1800" dirty="0" smtClean="0"/>
              <a:t>de </a:t>
            </a:r>
            <a:r>
              <a:rPr lang="pt-BR" sz="1800" dirty="0" smtClean="0"/>
              <a:t>Partida Direta</a:t>
            </a:r>
            <a:r>
              <a:rPr lang="pt-BR" sz="1800" dirty="0" smtClean="0"/>
              <a:t>.</a:t>
            </a:r>
          </a:p>
          <a:p>
            <a:pPr marL="457200" indent="-457200" algn="just">
              <a:buNone/>
            </a:pPr>
            <a:r>
              <a:rPr lang="pt-BR" sz="1800" dirty="0" smtClean="0"/>
              <a:t>A utilização de chaves de partida Estrela-Triângulo se justifica, pela sua </a:t>
            </a:r>
            <a:r>
              <a:rPr lang="pt-BR" sz="1800" dirty="0" smtClean="0"/>
              <a:t>robustez</a:t>
            </a:r>
            <a:r>
              <a:rPr lang="pt-BR" sz="1800" dirty="0" smtClean="0"/>
              <a:t>, facilidade de operação e </a:t>
            </a:r>
            <a:endParaRPr lang="pt-BR" sz="1800" dirty="0" smtClean="0"/>
          </a:p>
          <a:p>
            <a:pPr marL="457200" indent="-457200" algn="just">
              <a:buNone/>
            </a:pPr>
            <a:r>
              <a:rPr lang="pt-BR" sz="1800" dirty="0" smtClean="0"/>
              <a:t>principalmente </a:t>
            </a:r>
            <a:r>
              <a:rPr lang="pt-BR" sz="1800" dirty="0" smtClean="0"/>
              <a:t>pelo seu custo.</a:t>
            </a:r>
          </a:p>
          <a:p>
            <a:pPr marL="457200" indent="-457200">
              <a:buNone/>
            </a:pPr>
            <a:endParaRPr lang="pt-BR" sz="1800" dirty="0" smtClean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pic>
        <p:nvPicPr>
          <p:cNvPr id="2050" name="Picture 2" descr="C:\Users\Simioni\Simioni\ETEC Jorge Street\2020\1.o semestre\2.o DN Eletrônica - Análise de Circuitos Eletrônicos\Aulas Online\Aula 4\Imagens\sorris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9856" y="3645024"/>
            <a:ext cx="3384376" cy="2077667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755576" y="951111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 smtClean="0">
                <a:solidFill>
                  <a:srgbClr val="FF0000"/>
                </a:solidFill>
                <a:cs typeface="Arial" pitchFamily="34" charset="0"/>
              </a:rPr>
              <a:t>Características Técnicas: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4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484784"/>
            <a:ext cx="10669016" cy="2160240"/>
          </a:xfrm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pt-BR" sz="1800" dirty="0" smtClean="0"/>
              <a:t>0 </a:t>
            </a:r>
            <a:r>
              <a:rPr lang="pt-BR" sz="1800" dirty="0" smtClean="0"/>
              <a:t>princípio de funcionamento deste tipo de chave de partida, basea-se na </a:t>
            </a:r>
            <a:r>
              <a:rPr lang="pt-BR" sz="1800" dirty="0" smtClean="0"/>
              <a:t>redução </a:t>
            </a:r>
            <a:r>
              <a:rPr lang="pt-BR" sz="1800" dirty="0" smtClean="0"/>
              <a:t>da tensão de partida nas </a:t>
            </a:r>
            <a:endParaRPr lang="pt-BR" sz="1800" dirty="0" smtClean="0"/>
          </a:p>
          <a:p>
            <a:pPr marL="457200" indent="-457200" algn="just">
              <a:buNone/>
            </a:pPr>
            <a:r>
              <a:rPr lang="pt-BR" sz="1800" dirty="0" smtClean="0"/>
              <a:t>bobinas </a:t>
            </a:r>
            <a:r>
              <a:rPr lang="pt-BR" sz="1800" dirty="0" smtClean="0"/>
              <a:t>do </a:t>
            </a:r>
            <a:r>
              <a:rPr lang="pt-BR" sz="1800" dirty="0" err="1" smtClean="0"/>
              <a:t>estator</a:t>
            </a:r>
            <a:r>
              <a:rPr lang="pt-BR" sz="1800" dirty="0" smtClean="0"/>
              <a:t>.</a:t>
            </a:r>
          </a:p>
          <a:p>
            <a:pPr marL="457200" indent="-457200" algn="just">
              <a:buNone/>
            </a:pPr>
            <a:r>
              <a:rPr lang="pt-BR" sz="1800" dirty="0" smtClean="0"/>
              <a:t>Vale </a:t>
            </a:r>
            <a:r>
              <a:rPr lang="pt-BR" sz="1800" dirty="0" smtClean="0"/>
              <a:t>dizer que esta condição é considerada apenas para arrancar com ligação em </a:t>
            </a:r>
            <a:r>
              <a:rPr lang="pt-BR" sz="1800" dirty="0" smtClean="0"/>
              <a:t>Estrela  </a:t>
            </a:r>
            <a:r>
              <a:rPr lang="pt-BR" sz="1800" dirty="0" smtClean="0"/>
              <a:t>(da ordem de alguns </a:t>
            </a:r>
            <a:endParaRPr lang="pt-BR" sz="1800" dirty="0" smtClean="0"/>
          </a:p>
          <a:p>
            <a:pPr marL="457200" indent="-457200" algn="just">
              <a:buNone/>
            </a:pPr>
            <a:r>
              <a:rPr lang="pt-BR" sz="1800" dirty="0" smtClean="0"/>
              <a:t>segundos</a:t>
            </a:r>
            <a:r>
              <a:rPr lang="pt-BR" sz="1800" dirty="0" smtClean="0"/>
              <a:t>), até  atingir rotação de trabalho.</a:t>
            </a:r>
          </a:p>
          <a:p>
            <a:pPr marL="457200" indent="-457200" algn="just">
              <a:buNone/>
            </a:pPr>
            <a:r>
              <a:rPr lang="pt-BR" sz="1800" dirty="0" smtClean="0"/>
              <a:t>Importante </a:t>
            </a:r>
            <a:r>
              <a:rPr lang="pt-BR" sz="1800" dirty="0" smtClean="0"/>
              <a:t>ressaltar que nesta condição o MIT possui torque reduzido em  seu </a:t>
            </a:r>
            <a:r>
              <a:rPr lang="pt-BR" sz="1800" dirty="0" smtClean="0"/>
              <a:t>eixo</a:t>
            </a:r>
            <a:r>
              <a:rPr lang="pt-BR" sz="1800" dirty="0" smtClean="0"/>
              <a:t>.</a:t>
            </a:r>
          </a:p>
        </p:txBody>
      </p:sp>
      <p:sp>
        <p:nvSpPr>
          <p:cNvPr id="8" name="Retângulo 7"/>
          <p:cNvSpPr/>
          <p:nvPr/>
        </p:nvSpPr>
        <p:spPr>
          <a:xfrm>
            <a:off x="755576" y="951111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400" b="1" dirty="0" smtClean="0">
                <a:solidFill>
                  <a:srgbClr val="FF0000"/>
                </a:solidFill>
                <a:cs typeface="Arial" pitchFamily="34" charset="0"/>
              </a:rPr>
              <a:t>Princípio de Funcionamento:</a:t>
            </a: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pic>
        <p:nvPicPr>
          <p:cNvPr id="3074" name="Picture 2" descr="C:\Users\Simioni\Simioni\ETEC Jorge Street\2020\1.o semestre\2.o DN Eletrônica - Análise de Circuitos Eletrônicos\Aulas Online\Aula 4\Imagens\pensativ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7888" y="3789040"/>
            <a:ext cx="2143125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5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484784"/>
            <a:ext cx="10957048" cy="1224136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None/>
            </a:pPr>
            <a:r>
              <a:rPr lang="pt-BR" sz="1900" dirty="0" smtClean="0">
                <a:cs typeface="Arial" pitchFamily="34" charset="0"/>
              </a:rPr>
              <a:t>A partida se processa inicialmente em estrela </a:t>
            </a:r>
            <a:r>
              <a:rPr lang="pt-BR" sz="1900" dirty="0" smtClean="0">
                <a:cs typeface="Arial" pitchFamily="34" charset="0"/>
              </a:rPr>
              <a:t>e após alguns segundos, quando atinge a rotação nominal de </a:t>
            </a:r>
          </a:p>
          <a:p>
            <a:pPr marL="457200" indent="-457200">
              <a:buNone/>
            </a:pPr>
            <a:r>
              <a:rPr lang="pt-BR" sz="1900" dirty="0" smtClean="0">
                <a:cs typeface="Arial" pitchFamily="34" charset="0"/>
              </a:rPr>
              <a:t>t</a:t>
            </a:r>
            <a:r>
              <a:rPr lang="pt-BR" sz="1900" dirty="0" smtClean="0">
                <a:cs typeface="Arial" pitchFamily="34" charset="0"/>
              </a:rPr>
              <a:t>rabalho</a:t>
            </a:r>
            <a:r>
              <a:rPr lang="pt-BR" sz="1900" dirty="0" smtClean="0">
                <a:cs typeface="Arial" pitchFamily="34" charset="0"/>
              </a:rPr>
              <a:t> é </a:t>
            </a:r>
            <a:r>
              <a:rPr lang="pt-BR" sz="1900" dirty="0" smtClean="0">
                <a:cs typeface="Arial" pitchFamily="34" charset="0"/>
              </a:rPr>
              <a:t>modificada para </a:t>
            </a:r>
            <a:r>
              <a:rPr lang="pt-BR" sz="1900" dirty="0" smtClean="0">
                <a:cs typeface="Arial" pitchFamily="34" charset="0"/>
              </a:rPr>
              <a:t>triângulo, </a:t>
            </a:r>
            <a:r>
              <a:rPr lang="pt-BR" sz="1900" dirty="0" smtClean="0">
                <a:cs typeface="Arial" pitchFamily="34" charset="0"/>
              </a:rPr>
              <a:t>onde o motor </a:t>
            </a:r>
            <a:r>
              <a:rPr lang="pt-BR" sz="1900" dirty="0" smtClean="0">
                <a:cs typeface="Arial" pitchFamily="34" charset="0"/>
              </a:rPr>
              <a:t>possui </a:t>
            </a:r>
            <a:r>
              <a:rPr lang="pt-BR" sz="1900" dirty="0" smtClean="0">
                <a:cs typeface="Arial" pitchFamily="34" charset="0"/>
              </a:rPr>
              <a:t>a sua potência nominal de </a:t>
            </a:r>
            <a:r>
              <a:rPr lang="pt-BR" sz="1900" dirty="0" smtClean="0">
                <a:cs typeface="Arial" pitchFamily="34" charset="0"/>
              </a:rPr>
              <a:t>trabalho</a:t>
            </a:r>
            <a:r>
              <a:rPr lang="pt-BR" sz="1900" dirty="0" smtClean="0">
                <a:cs typeface="Arial" pitchFamily="34" charset="0"/>
              </a:rPr>
              <a:t>.</a:t>
            </a:r>
          </a:p>
          <a:p>
            <a:pPr marL="457200" indent="-457200">
              <a:buNone/>
            </a:pPr>
            <a:r>
              <a:rPr lang="pt-BR" sz="1900" dirty="0" smtClean="0">
                <a:cs typeface="Arial" pitchFamily="34" charset="0"/>
              </a:rPr>
              <a:t>Na </a:t>
            </a:r>
            <a:r>
              <a:rPr lang="pt-BR" sz="1900" dirty="0" smtClean="0">
                <a:cs typeface="Arial" pitchFamily="34" charset="0"/>
              </a:rPr>
              <a:t>partida </a:t>
            </a:r>
            <a:r>
              <a:rPr lang="pt-BR" sz="1900" dirty="0" smtClean="0">
                <a:cs typeface="Arial" pitchFamily="34" charset="0"/>
              </a:rPr>
              <a:t>em estrela</a:t>
            </a:r>
            <a:r>
              <a:rPr lang="pt-BR" sz="1900" dirty="0" smtClean="0">
                <a:cs typeface="Arial" pitchFamily="34" charset="0"/>
              </a:rPr>
              <a:t>, enviamos um nível de tensão da </a:t>
            </a:r>
            <a:r>
              <a:rPr lang="pt-BR" sz="1900" dirty="0" smtClean="0">
                <a:cs typeface="Arial" pitchFamily="34" charset="0"/>
              </a:rPr>
              <a:t>ordem de </a:t>
            </a:r>
            <a:r>
              <a:rPr lang="pt-BR" sz="1900" dirty="0" smtClean="0">
                <a:cs typeface="Arial" pitchFamily="34" charset="0"/>
              </a:rPr>
              <a:t>58% da tensão </a:t>
            </a:r>
            <a:r>
              <a:rPr lang="pt-BR" sz="1900" dirty="0" smtClean="0">
                <a:cs typeface="Arial" pitchFamily="34" charset="0"/>
              </a:rPr>
              <a:t>nominal</a:t>
            </a:r>
            <a:r>
              <a:rPr lang="pt-BR" sz="1900" dirty="0" smtClean="0">
                <a:cs typeface="Arial" pitchFamily="34" charset="0"/>
              </a:rPr>
              <a:t> </a:t>
            </a:r>
            <a:r>
              <a:rPr lang="pt-BR" sz="1900" dirty="0" smtClean="0">
                <a:cs typeface="Arial" pitchFamily="34" charset="0"/>
              </a:rPr>
              <a:t>e reduzimos o pico inicial </a:t>
            </a:r>
          </a:p>
          <a:p>
            <a:pPr marL="457200" indent="-457200">
              <a:buNone/>
            </a:pPr>
            <a:r>
              <a:rPr lang="pt-BR" sz="1900" dirty="0" smtClean="0">
                <a:cs typeface="Arial" pitchFamily="34" charset="0"/>
              </a:rPr>
              <a:t>de partida para 1/3 da relação IP/IN. </a:t>
            </a:r>
            <a:endParaRPr lang="pt-BR" sz="1900" dirty="0" smtClean="0"/>
          </a:p>
        </p:txBody>
      </p:sp>
      <p:pic>
        <p:nvPicPr>
          <p:cNvPr id="7" name="Imagem 6" descr="945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429000"/>
            <a:ext cx="2664296" cy="2376264"/>
          </a:xfrm>
          <a:prstGeom prst="rect">
            <a:avLst/>
          </a:prstGeom>
        </p:spPr>
      </p:pic>
      <p:sp>
        <p:nvSpPr>
          <p:cNvPr id="9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1" name="Retângulo 10"/>
          <p:cNvSpPr/>
          <p:nvPr/>
        </p:nvSpPr>
        <p:spPr>
          <a:xfrm>
            <a:off x="755576" y="951111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 smtClean="0">
                <a:solidFill>
                  <a:srgbClr val="FF0000"/>
                </a:solidFill>
                <a:cs typeface="Arial" pitchFamily="34" charset="0"/>
              </a:rPr>
              <a:t>Características Técnicas: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1127448" y="4005064"/>
            <a:ext cx="324036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IP = corrente de partida direta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IN = corrente nominal </a:t>
            </a:r>
            <a:endParaRPr kumimoji="0" lang="pt-BR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6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767408" y="1412776"/>
            <a:ext cx="11161240" cy="1296144"/>
          </a:xfrm>
        </p:spPr>
        <p:txBody>
          <a:bodyPr>
            <a:noAutofit/>
          </a:bodyPr>
          <a:lstStyle/>
          <a:p>
            <a:pPr marL="457200" indent="-457200">
              <a:buNone/>
            </a:pPr>
            <a:r>
              <a:rPr lang="pt-BR" sz="1800" dirty="0" smtClean="0"/>
              <a:t>Tomemos como exemplo uma </a:t>
            </a:r>
            <a:r>
              <a:rPr lang="pt-BR" sz="1800" dirty="0" smtClean="0"/>
              <a:t>instalação de 220V </a:t>
            </a:r>
            <a:r>
              <a:rPr lang="pt-BR" sz="1800" dirty="0" smtClean="0"/>
              <a:t>trifásicos. </a:t>
            </a:r>
          </a:p>
          <a:p>
            <a:pPr marL="457200" indent="-457200">
              <a:buNone/>
            </a:pPr>
            <a:r>
              <a:rPr lang="pt-BR" sz="1800" dirty="0" smtClean="0"/>
              <a:t>O motor</a:t>
            </a:r>
            <a:r>
              <a:rPr lang="pt-BR" sz="1800" dirty="0" smtClean="0"/>
              <a:t> partirá </a:t>
            </a:r>
            <a:r>
              <a:rPr lang="pt-BR" sz="1800" dirty="0" smtClean="0"/>
              <a:t>em </a:t>
            </a:r>
            <a:r>
              <a:rPr lang="pt-BR" sz="1800" dirty="0" smtClean="0"/>
              <a:t>estrela</a:t>
            </a:r>
            <a:r>
              <a:rPr lang="pt-BR" sz="1800" dirty="0" smtClean="0"/>
              <a:t>,  recaindo uma tensão de 127V </a:t>
            </a:r>
            <a:r>
              <a:rPr lang="pt-BR" sz="1800" dirty="0" smtClean="0"/>
              <a:t>em</a:t>
            </a:r>
            <a:r>
              <a:rPr lang="pt-BR" sz="1800" dirty="0" smtClean="0"/>
              <a:t> suas bobinas</a:t>
            </a:r>
            <a:r>
              <a:rPr lang="pt-BR" sz="1800" dirty="0" smtClean="0"/>
              <a:t>.</a:t>
            </a:r>
          </a:p>
          <a:p>
            <a:pPr marL="457200" indent="-457200">
              <a:buNone/>
            </a:pPr>
            <a:r>
              <a:rPr lang="pt-BR" sz="1800" dirty="0" smtClean="0"/>
              <a:t>Após </a:t>
            </a:r>
            <a:r>
              <a:rPr lang="pt-BR" sz="1800" dirty="0" smtClean="0"/>
              <a:t>alguns segundos </a:t>
            </a:r>
            <a:r>
              <a:rPr lang="pt-BR" sz="1800" dirty="0" smtClean="0"/>
              <a:t>estas serão ligadas </a:t>
            </a:r>
            <a:r>
              <a:rPr lang="pt-BR" sz="1800" dirty="0" smtClean="0"/>
              <a:t>em </a:t>
            </a:r>
            <a:r>
              <a:rPr lang="pt-BR" sz="1800" dirty="0" smtClean="0"/>
              <a:t>triângulo</a:t>
            </a:r>
            <a:r>
              <a:rPr lang="pt-BR" sz="1800" dirty="0" smtClean="0"/>
              <a:t>, </a:t>
            </a:r>
            <a:r>
              <a:rPr lang="pt-BR" sz="1800" dirty="0" smtClean="0"/>
              <a:t>onde a tensão que passará a recair sobre estas bobinas, será </a:t>
            </a:r>
          </a:p>
          <a:p>
            <a:pPr marL="457200" indent="-457200">
              <a:buNone/>
            </a:pPr>
            <a:r>
              <a:rPr lang="pt-BR" sz="1800" dirty="0" smtClean="0"/>
              <a:t>agora </a:t>
            </a:r>
            <a:r>
              <a:rPr lang="pt-BR" sz="1800" dirty="0" smtClean="0"/>
              <a:t>d</a:t>
            </a:r>
            <a:r>
              <a:rPr lang="pt-BR" sz="1800" dirty="0" smtClean="0"/>
              <a:t>e 220V.</a:t>
            </a:r>
            <a:endParaRPr lang="pt-BR" sz="1800" dirty="0" smtClean="0"/>
          </a:p>
          <a:p>
            <a:pPr marL="457200" indent="-457200">
              <a:buNone/>
            </a:pPr>
            <a:endParaRPr lang="pt-BR" sz="1800" dirty="0" smtClean="0"/>
          </a:p>
          <a:p>
            <a:pPr marL="457200" indent="-457200">
              <a:buNone/>
            </a:pPr>
            <a:endParaRPr lang="pt-BR" sz="1800" dirty="0" smtClean="0"/>
          </a:p>
          <a:p>
            <a:pPr marL="457200" indent="-457200">
              <a:buNone/>
            </a:pPr>
            <a:endParaRPr lang="pt-BR" sz="1800" dirty="0" smtClean="0"/>
          </a:p>
          <a:p>
            <a:pPr marL="457200" indent="-457200">
              <a:buNone/>
            </a:pPr>
            <a:endParaRPr lang="pt-BR" sz="1800" dirty="0" smtClean="0"/>
          </a:p>
        </p:txBody>
      </p:sp>
      <p:sp>
        <p:nvSpPr>
          <p:cNvPr id="8" name="Retângulo 7"/>
          <p:cNvSpPr/>
          <p:nvPr/>
        </p:nvSpPr>
        <p:spPr>
          <a:xfrm>
            <a:off x="755576" y="951111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 smtClean="0">
                <a:solidFill>
                  <a:srgbClr val="FF0000"/>
                </a:solidFill>
                <a:cs typeface="Arial" pitchFamily="34" charset="0"/>
              </a:rPr>
              <a:t>Características Técnicas: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grpSp>
        <p:nvGrpSpPr>
          <p:cNvPr id="20" name="Grupo 19"/>
          <p:cNvGrpSpPr/>
          <p:nvPr/>
        </p:nvGrpSpPr>
        <p:grpSpPr>
          <a:xfrm>
            <a:off x="2567608" y="2780928"/>
            <a:ext cx="7200800" cy="3168352"/>
            <a:chOff x="3791744" y="2780928"/>
            <a:chExt cx="6336704" cy="2664296"/>
          </a:xfrm>
        </p:grpSpPr>
        <p:pic>
          <p:nvPicPr>
            <p:cNvPr id="11" name="Imagem 10" descr="Bobinas 380V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1744" y="2780928"/>
              <a:ext cx="6336704" cy="266429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6744072" y="2852936"/>
              <a:ext cx="792088" cy="338554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600" dirty="0" smtClean="0"/>
                <a:t> 220V</a:t>
              </a:r>
              <a:endParaRPr lang="pt-BR" sz="1600" dirty="0"/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6240016" y="3882534"/>
              <a:ext cx="792088" cy="338554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600" dirty="0" smtClean="0"/>
                <a:t> 127V</a:t>
              </a:r>
              <a:endParaRPr lang="pt-BR" sz="1600" dirty="0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9048328" y="4725144"/>
              <a:ext cx="792088" cy="338554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600" dirty="0" smtClean="0"/>
                <a:t> 220V</a:t>
              </a:r>
              <a:endParaRPr lang="pt-BR" sz="1600" dirty="0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5087888" y="4509120"/>
              <a:ext cx="1440160" cy="369332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 </a:t>
              </a:r>
              <a:r>
                <a:rPr lang="pt-BR" b="1" dirty="0" smtClean="0"/>
                <a:t>VF = VL / </a:t>
              </a:r>
              <a:endParaRPr lang="pt-BR" b="1" u="sng" dirty="0" smtClean="0"/>
            </a:p>
          </p:txBody>
        </p:sp>
        <p:pic>
          <p:nvPicPr>
            <p:cNvPr id="10" name="Imagem 9" descr="A irracionalidade_da_raiz_quadrada_de_3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2856" y="4536941"/>
              <a:ext cx="360041" cy="24092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7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55577" y="1700808"/>
            <a:ext cx="10741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dirty="0" smtClean="0">
                <a:cs typeface="Arial" pitchFamily="34" charset="0"/>
              </a:rPr>
              <a:t>Façamos uma análise funcional, considerando a </a:t>
            </a:r>
            <a:r>
              <a:rPr lang="pt-BR" dirty="0" smtClean="0">
                <a:cs typeface="Arial" pitchFamily="34" charset="0"/>
              </a:rPr>
              <a:t>versão convencional de Fusíveis retardados, </a:t>
            </a:r>
            <a:r>
              <a:rPr lang="pt-BR" dirty="0" smtClean="0">
                <a:cs typeface="Arial" pitchFamily="34" charset="0"/>
              </a:rPr>
              <a:t>Contatores e Relé térmico:</a:t>
            </a:r>
          </a:p>
        </p:txBody>
      </p:sp>
      <p:pic>
        <p:nvPicPr>
          <p:cNvPr id="7" name="Imagem 6" descr="dic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83832" y="2348880"/>
            <a:ext cx="3384376" cy="31683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Funcionamento</a:t>
            </a:r>
            <a:r>
              <a:rPr lang="pt-BR" sz="2200" b="1" dirty="0" smtClean="0">
                <a:solidFill>
                  <a:srgbClr val="FF0000"/>
                </a:solidFill>
              </a:rPr>
              <a:t>.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8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ço Reservado para Conteúdo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865" y="1700808"/>
            <a:ext cx="7417495" cy="4464496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1" name="Retângulo 10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Diagramas elétricos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9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5" descr="Coman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9616" y="1556792"/>
            <a:ext cx="6624736" cy="4708444"/>
          </a:xfrm>
          <a:prstGeom prst="rect">
            <a:avLst/>
          </a:prstGeom>
        </p:spPr>
      </p:pic>
      <p:sp>
        <p:nvSpPr>
          <p:cNvPr id="9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1" name="Retângulo 10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Diagramas elétricos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10</a:t>
            </a:fld>
            <a:endParaRPr lang="pt-BR" dirty="0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ço Reservado para Conteúdo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27" y="1556792"/>
            <a:ext cx="7867561" cy="4525963"/>
          </a:xfrm>
          <a:prstGeom prst="rect">
            <a:avLst/>
          </a:prstGeom>
        </p:spPr>
      </p:pic>
      <p:sp>
        <p:nvSpPr>
          <p:cNvPr id="12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5" name="Retângulo 14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Análise funcional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8" name="Espaço Reservado para Conteúdo 2"/>
          <p:cNvSpPr>
            <a:spLocks noGrp="1"/>
          </p:cNvSpPr>
          <p:nvPr>
            <p:ph idx="1"/>
          </p:nvPr>
        </p:nvSpPr>
        <p:spPr>
          <a:xfrm>
            <a:off x="8976320" y="980728"/>
            <a:ext cx="2520280" cy="5040560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 algn="just">
              <a:buNone/>
            </a:pPr>
            <a:r>
              <a:rPr lang="pt-BR" sz="1700" dirty="0" smtClean="0"/>
              <a:t>Quando acionamos o </a:t>
            </a:r>
          </a:p>
          <a:p>
            <a:pPr marL="457200" indent="-457200" algn="just">
              <a:buNone/>
            </a:pPr>
            <a:r>
              <a:rPr lang="pt-BR" sz="1700" dirty="0" smtClean="0"/>
              <a:t>botão de impulso </a:t>
            </a:r>
            <a:r>
              <a:rPr lang="pt-BR" sz="1700" b="1" dirty="0" smtClean="0">
                <a:solidFill>
                  <a:srgbClr val="FF0000"/>
                </a:solidFill>
              </a:rPr>
              <a:t>S1</a:t>
            </a:r>
            <a:r>
              <a:rPr lang="pt-BR" sz="1700" dirty="0" smtClean="0"/>
              <a:t>, </a:t>
            </a:r>
          </a:p>
          <a:p>
            <a:pPr marL="457200" indent="-457200" algn="just">
              <a:buNone/>
            </a:pPr>
            <a:r>
              <a:rPr lang="pt-BR" sz="1700" dirty="0" smtClean="0"/>
              <a:t>este liberará a corrente </a:t>
            </a:r>
          </a:p>
          <a:p>
            <a:pPr marL="457200" indent="-457200" algn="just">
              <a:buNone/>
            </a:pPr>
            <a:r>
              <a:rPr lang="pt-BR" sz="1700" dirty="0" smtClean="0"/>
              <a:t>e</a:t>
            </a:r>
            <a:r>
              <a:rPr lang="pt-BR" sz="1700" dirty="0" smtClean="0"/>
              <a:t>létrica, que alimentará </a:t>
            </a:r>
          </a:p>
          <a:p>
            <a:pPr marL="457200" indent="-457200" algn="just">
              <a:buNone/>
            </a:pPr>
            <a:r>
              <a:rPr lang="pt-BR" sz="1700" dirty="0" smtClean="0"/>
              <a:t>o temporizador </a:t>
            </a:r>
            <a:r>
              <a:rPr lang="pt-BR" sz="1700" b="1" dirty="0" smtClean="0">
                <a:solidFill>
                  <a:srgbClr val="FF0000"/>
                </a:solidFill>
              </a:rPr>
              <a:t>KT1</a:t>
            </a:r>
            <a:r>
              <a:rPr lang="pt-BR" sz="1700" dirty="0" smtClean="0"/>
              <a:t> e </a:t>
            </a:r>
          </a:p>
          <a:p>
            <a:pPr marL="457200" indent="-457200" algn="just">
              <a:buNone/>
            </a:pPr>
            <a:r>
              <a:rPr lang="pt-BR" sz="1700" dirty="0" smtClean="0"/>
              <a:t>o contator </a:t>
            </a:r>
            <a:r>
              <a:rPr lang="pt-BR" sz="1700" b="1" dirty="0" smtClean="0">
                <a:solidFill>
                  <a:srgbClr val="FF0000"/>
                </a:solidFill>
              </a:rPr>
              <a:t>K3</a:t>
            </a:r>
            <a:r>
              <a:rPr lang="pt-BR" sz="1700" dirty="0" smtClean="0"/>
              <a:t> de </a:t>
            </a:r>
          </a:p>
          <a:p>
            <a:pPr marL="457200" indent="-457200" algn="just">
              <a:buNone/>
            </a:pPr>
            <a:r>
              <a:rPr lang="pt-BR" sz="1700" dirty="0" smtClean="0"/>
              <a:t>fechamento estrela </a:t>
            </a:r>
          </a:p>
          <a:p>
            <a:pPr marL="457200" indent="-457200" algn="just">
              <a:buNone/>
            </a:pPr>
            <a:r>
              <a:rPr lang="pt-BR" sz="1700" dirty="0" smtClean="0"/>
              <a:t>d</a:t>
            </a:r>
            <a:r>
              <a:rPr lang="pt-BR" sz="1700" dirty="0" smtClean="0"/>
              <a:t>o MIT. </a:t>
            </a:r>
          </a:p>
          <a:p>
            <a:pPr marL="457200" indent="-457200" algn="just"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KT1</a:t>
            </a:r>
            <a:r>
              <a:rPr lang="pt-BR" sz="1700" dirty="0" smtClean="0"/>
              <a:t> iniciará uma </a:t>
            </a:r>
          </a:p>
          <a:p>
            <a:pPr marL="457200" indent="-457200" algn="just">
              <a:buNone/>
            </a:pPr>
            <a:r>
              <a:rPr lang="pt-BR" sz="1700" dirty="0" smtClean="0"/>
              <a:t>contagem de tempo.</a:t>
            </a:r>
          </a:p>
          <a:p>
            <a:pPr marL="457200" indent="-457200" algn="just">
              <a:buNone/>
            </a:pPr>
            <a:r>
              <a:rPr lang="pt-BR" sz="1700" dirty="0" smtClean="0"/>
              <a:t>A lâmpada </a:t>
            </a:r>
            <a:r>
              <a:rPr lang="pt-BR" sz="1700" b="1" dirty="0" smtClean="0">
                <a:solidFill>
                  <a:srgbClr val="FF0000"/>
                </a:solidFill>
              </a:rPr>
              <a:t>H1</a:t>
            </a:r>
            <a:r>
              <a:rPr lang="pt-BR" sz="1700" dirty="0" smtClean="0"/>
              <a:t> irá se </a:t>
            </a:r>
          </a:p>
          <a:p>
            <a:pPr marL="457200" indent="-457200" algn="just">
              <a:buNone/>
            </a:pPr>
            <a:r>
              <a:rPr lang="pt-BR" sz="1700" dirty="0" smtClean="0"/>
              <a:t>acender, indicando </a:t>
            </a:r>
          </a:p>
          <a:p>
            <a:pPr marL="457200" indent="-457200" algn="just">
              <a:buNone/>
            </a:pPr>
            <a:r>
              <a:rPr lang="pt-BR" sz="1700" dirty="0" smtClean="0"/>
              <a:t>fechamento estrela.</a:t>
            </a:r>
          </a:p>
          <a:p>
            <a:pPr marL="457200" indent="-457200" algn="just">
              <a:buNone/>
            </a:pPr>
            <a:r>
              <a:rPr lang="pt-BR" sz="1700" dirty="0" smtClean="0"/>
              <a:t>Neste instante </a:t>
            </a:r>
            <a:r>
              <a:rPr lang="pt-BR" sz="1700" b="1" dirty="0" smtClean="0">
                <a:solidFill>
                  <a:srgbClr val="FF0000"/>
                </a:solidFill>
              </a:rPr>
              <a:t>K3</a:t>
            </a:r>
            <a:r>
              <a:rPr lang="pt-BR" sz="1700" dirty="0" smtClean="0"/>
              <a:t> irá </a:t>
            </a:r>
          </a:p>
          <a:p>
            <a:pPr marL="457200" indent="-457200" algn="just">
              <a:buNone/>
            </a:pPr>
            <a:r>
              <a:rPr lang="pt-BR" sz="1700" dirty="0" smtClean="0"/>
              <a:t>alimentar a bobina de </a:t>
            </a:r>
          </a:p>
          <a:p>
            <a:pPr marL="457200" indent="-457200" algn="just"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K1</a:t>
            </a:r>
            <a:r>
              <a:rPr lang="pt-BR" sz="1700" dirty="0" smtClean="0"/>
              <a:t>.</a:t>
            </a:r>
            <a:endParaRPr lang="pt-BR" sz="1700" dirty="0" smtClean="0"/>
          </a:p>
          <a:p>
            <a:pPr marL="457200" indent="-457200" algn="just">
              <a:buNone/>
            </a:pPr>
            <a:endParaRPr lang="pt-BR" sz="1700" dirty="0" smtClean="0"/>
          </a:p>
          <a:p>
            <a:pPr marL="457200" indent="-457200" algn="just">
              <a:buNone/>
            </a:pPr>
            <a:endParaRPr lang="pt-BR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11</a:t>
            </a:fld>
            <a:endParaRPr lang="pt-BR" dirty="0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Espaço Reservado para Conteúdo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600200"/>
            <a:ext cx="7867561" cy="4525963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2" name="Retângulo 11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Análise funcional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4" name="Espaço Reservado para Conteúdo 2"/>
          <p:cNvSpPr>
            <a:spLocks noGrp="1"/>
          </p:cNvSpPr>
          <p:nvPr>
            <p:ph idx="1"/>
          </p:nvPr>
        </p:nvSpPr>
        <p:spPr>
          <a:xfrm>
            <a:off x="8976320" y="2924944"/>
            <a:ext cx="2304256" cy="2232248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pt-BR" sz="1700" dirty="0" smtClean="0"/>
              <a:t>O contator </a:t>
            </a:r>
            <a:r>
              <a:rPr lang="pt-BR" sz="1700" b="1" dirty="0" smtClean="0">
                <a:solidFill>
                  <a:srgbClr val="FF0000"/>
                </a:solidFill>
              </a:rPr>
              <a:t>K1</a:t>
            </a:r>
            <a:r>
              <a:rPr lang="pt-BR" sz="1700" dirty="0" smtClean="0"/>
              <a:t>, que </a:t>
            </a:r>
          </a:p>
          <a:p>
            <a:pPr marL="457200" indent="-457200" algn="just">
              <a:buNone/>
            </a:pPr>
            <a:r>
              <a:rPr lang="pt-BR" sz="1700" dirty="0" smtClean="0"/>
              <a:t>condiciona a entrada de </a:t>
            </a:r>
          </a:p>
          <a:p>
            <a:pPr marL="457200" indent="-457200" algn="just">
              <a:buNone/>
            </a:pPr>
            <a:r>
              <a:rPr lang="pt-BR" sz="1700" dirty="0" smtClean="0"/>
              <a:t>alimentação trifásica no </a:t>
            </a:r>
          </a:p>
          <a:p>
            <a:pPr marL="457200" indent="-457200" algn="just">
              <a:buNone/>
            </a:pPr>
            <a:r>
              <a:rPr lang="pt-BR" sz="1700" dirty="0" smtClean="0"/>
              <a:t>MIT, irá selar</a:t>
            </a:r>
            <a:r>
              <a:rPr lang="pt-BR" sz="1700" dirty="0" smtClean="0"/>
              <a:t> sua </a:t>
            </a:r>
          </a:p>
          <a:p>
            <a:pPr marL="457200" indent="-457200" algn="just">
              <a:buNone/>
            </a:pPr>
            <a:r>
              <a:rPr lang="pt-BR" sz="1700" dirty="0" smtClean="0"/>
              <a:t>alimentação e selará  </a:t>
            </a:r>
          </a:p>
          <a:p>
            <a:pPr marL="457200" indent="-457200" algn="just">
              <a:buNone/>
            </a:pPr>
            <a:r>
              <a:rPr lang="pt-BR" sz="1700" dirty="0" smtClean="0"/>
              <a:t>também o comando de </a:t>
            </a:r>
          </a:p>
          <a:p>
            <a:pPr marL="457200" indent="-457200" algn="just">
              <a:buNone/>
            </a:pPr>
            <a:r>
              <a:rPr lang="pt-BR" sz="1700" dirty="0" smtClean="0"/>
              <a:t>partida de “</a:t>
            </a:r>
            <a:r>
              <a:rPr lang="pt-BR" sz="1700" b="1" dirty="0" smtClean="0">
                <a:solidFill>
                  <a:srgbClr val="FF0000"/>
                </a:solidFill>
              </a:rPr>
              <a:t>S1”</a:t>
            </a:r>
            <a:r>
              <a:rPr lang="pt-BR" sz="1700" dirty="0" smtClean="0"/>
              <a:t>.</a:t>
            </a:r>
            <a:endParaRPr lang="pt-BR" sz="1700" dirty="0" smtClean="0"/>
          </a:p>
          <a:p>
            <a:pPr marL="457200" indent="-457200" algn="just">
              <a:buNone/>
            </a:pPr>
            <a:endParaRPr lang="pt-BR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12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ço Reservado para Conteúdo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600200"/>
            <a:ext cx="7867561" cy="4525963"/>
          </a:xfrm>
          <a:prstGeom prst="rect">
            <a:avLst/>
          </a:prstGeom>
        </p:spPr>
      </p:pic>
      <p:sp>
        <p:nvSpPr>
          <p:cNvPr id="12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5" name="Retângulo 14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Análise funcional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6" name="Espaço Reservado para Conteúdo 2"/>
          <p:cNvSpPr>
            <a:spLocks noGrp="1"/>
          </p:cNvSpPr>
          <p:nvPr>
            <p:ph idx="1"/>
          </p:nvPr>
        </p:nvSpPr>
        <p:spPr>
          <a:xfrm>
            <a:off x="8976320" y="1700808"/>
            <a:ext cx="2664296" cy="4104456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 algn="just">
              <a:buNone/>
            </a:pPr>
            <a:r>
              <a:rPr lang="pt-BR" sz="1700" dirty="0" smtClean="0"/>
              <a:t>Quando a contagem de </a:t>
            </a:r>
          </a:p>
          <a:p>
            <a:pPr marL="457200" indent="-457200" algn="just">
              <a:buNone/>
            </a:pPr>
            <a:r>
              <a:rPr lang="pt-BR" sz="1700" dirty="0" smtClean="0"/>
              <a:t>tempo de </a:t>
            </a:r>
            <a:r>
              <a:rPr lang="pt-BR" sz="1700" b="1" dirty="0" smtClean="0">
                <a:solidFill>
                  <a:srgbClr val="FF0000"/>
                </a:solidFill>
              </a:rPr>
              <a:t>KT1</a:t>
            </a:r>
            <a:r>
              <a:rPr lang="pt-BR" sz="1700" dirty="0" smtClean="0"/>
              <a:t> findar, este </a:t>
            </a:r>
          </a:p>
          <a:p>
            <a:pPr marL="457200" indent="-457200" algn="just">
              <a:buNone/>
            </a:pPr>
            <a:r>
              <a:rPr lang="pt-BR" sz="1700" dirty="0" smtClean="0"/>
              <a:t>irá desligar a alimentação </a:t>
            </a:r>
          </a:p>
          <a:p>
            <a:pPr marL="457200" indent="-457200" algn="just">
              <a:buNone/>
            </a:pPr>
            <a:r>
              <a:rPr lang="pt-BR" sz="1700" dirty="0" smtClean="0"/>
              <a:t>de </a:t>
            </a:r>
            <a:r>
              <a:rPr lang="pt-BR" sz="1700" b="1" dirty="0" smtClean="0">
                <a:solidFill>
                  <a:srgbClr val="FF0000"/>
                </a:solidFill>
              </a:rPr>
              <a:t>K3</a:t>
            </a:r>
            <a:r>
              <a:rPr lang="pt-BR" sz="1700" dirty="0" smtClean="0"/>
              <a:t> e irá acionar a </a:t>
            </a:r>
          </a:p>
          <a:p>
            <a:pPr marL="457200" indent="-457200" algn="just">
              <a:buNone/>
            </a:pPr>
            <a:r>
              <a:rPr lang="pt-BR" sz="1700" dirty="0" smtClean="0"/>
              <a:t>alimentação de </a:t>
            </a:r>
            <a:r>
              <a:rPr lang="pt-BR" sz="1700" b="1" dirty="0" smtClean="0">
                <a:solidFill>
                  <a:srgbClr val="FF0000"/>
                </a:solidFill>
              </a:rPr>
              <a:t>K2</a:t>
            </a:r>
            <a:r>
              <a:rPr lang="pt-BR" sz="1700" dirty="0" smtClean="0"/>
              <a:t>, </a:t>
            </a:r>
          </a:p>
          <a:p>
            <a:pPr marL="457200" indent="-457200" algn="just">
              <a:buNone/>
            </a:pPr>
            <a:r>
              <a:rPr lang="pt-BR" sz="1700" dirty="0" smtClean="0"/>
              <a:t>responsável pelo </a:t>
            </a:r>
          </a:p>
          <a:p>
            <a:pPr marL="457200" indent="-457200" algn="just">
              <a:buNone/>
            </a:pPr>
            <a:r>
              <a:rPr lang="pt-BR" sz="1700" dirty="0" smtClean="0"/>
              <a:t>fechamento triângulo do </a:t>
            </a:r>
          </a:p>
          <a:p>
            <a:pPr marL="457200" indent="-457200" algn="just">
              <a:buNone/>
            </a:pPr>
            <a:r>
              <a:rPr lang="pt-BR" sz="1700" dirty="0" smtClean="0"/>
              <a:t>motor.</a:t>
            </a:r>
            <a:endParaRPr lang="pt-BR" sz="1700" dirty="0" smtClean="0"/>
          </a:p>
          <a:p>
            <a:pPr marL="457200" indent="-457200" algn="just">
              <a:buNone/>
            </a:pPr>
            <a:r>
              <a:rPr lang="pt-BR" sz="1700" dirty="0" smtClean="0"/>
              <a:t>A lâmpada </a:t>
            </a:r>
            <a:r>
              <a:rPr lang="pt-BR" sz="1700" b="1" dirty="0" smtClean="0">
                <a:solidFill>
                  <a:srgbClr val="FF0000"/>
                </a:solidFill>
              </a:rPr>
              <a:t>H1</a:t>
            </a:r>
            <a:r>
              <a:rPr lang="pt-BR" sz="1700" dirty="0" smtClean="0"/>
              <a:t> irá se apagar </a:t>
            </a:r>
          </a:p>
          <a:p>
            <a:pPr marL="457200" indent="-457200" algn="just">
              <a:buNone/>
            </a:pPr>
            <a:r>
              <a:rPr lang="pt-BR" sz="1700" dirty="0" smtClean="0"/>
              <a:t>e a </a:t>
            </a:r>
            <a:r>
              <a:rPr lang="pt-BR" sz="1700" b="1" dirty="0" smtClean="0">
                <a:solidFill>
                  <a:srgbClr val="FF0000"/>
                </a:solidFill>
              </a:rPr>
              <a:t>H2</a:t>
            </a:r>
            <a:r>
              <a:rPr lang="pt-BR" sz="1700" dirty="0" smtClean="0"/>
              <a:t> irá acender, </a:t>
            </a:r>
          </a:p>
          <a:p>
            <a:pPr marL="457200" indent="-457200" algn="just">
              <a:buNone/>
            </a:pPr>
            <a:r>
              <a:rPr lang="pt-BR" sz="1700" dirty="0" smtClean="0"/>
              <a:t>s</a:t>
            </a:r>
            <a:r>
              <a:rPr lang="pt-BR" sz="1700" dirty="0" smtClean="0"/>
              <a:t>inalizando que motor </a:t>
            </a:r>
          </a:p>
          <a:p>
            <a:pPr marL="457200" indent="-457200" algn="just">
              <a:buNone/>
            </a:pPr>
            <a:r>
              <a:rPr lang="pt-BR" sz="1700" dirty="0" smtClean="0"/>
              <a:t>estará fechado  agora em </a:t>
            </a:r>
          </a:p>
          <a:p>
            <a:pPr marL="457200" indent="-457200" algn="just">
              <a:buNone/>
            </a:pPr>
            <a:r>
              <a:rPr lang="pt-BR" sz="1700" dirty="0" smtClean="0"/>
              <a:t>triângulo.</a:t>
            </a:r>
            <a:endParaRPr lang="pt-BR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13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ço Reservado para Conteúdo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600200"/>
            <a:ext cx="7867561" cy="4525963"/>
          </a:xfrm>
          <a:prstGeom prst="rect">
            <a:avLst/>
          </a:prstGeom>
        </p:spPr>
      </p:pic>
      <p:sp>
        <p:nvSpPr>
          <p:cNvPr id="12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5" name="Retângulo 14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Análise funcional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6" name="Espaço Reservado para Conteúdo 2"/>
          <p:cNvSpPr>
            <a:spLocks noGrp="1"/>
          </p:cNvSpPr>
          <p:nvPr>
            <p:ph idx="1"/>
          </p:nvPr>
        </p:nvSpPr>
        <p:spPr>
          <a:xfrm>
            <a:off x="8976320" y="2132856"/>
            <a:ext cx="2592288" cy="3168352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 algn="just">
              <a:buNone/>
            </a:pPr>
            <a:r>
              <a:rPr lang="pt-BR" sz="1700" dirty="0" smtClean="0"/>
              <a:t>O contator</a:t>
            </a:r>
            <a:r>
              <a:rPr lang="pt-BR" sz="1700" b="1" dirty="0" smtClean="0"/>
              <a:t> </a:t>
            </a:r>
            <a:r>
              <a:rPr lang="pt-BR" sz="1700" b="1" dirty="0" smtClean="0">
                <a:solidFill>
                  <a:srgbClr val="FF0000"/>
                </a:solidFill>
              </a:rPr>
              <a:t>K2</a:t>
            </a:r>
            <a:r>
              <a:rPr lang="pt-BR" sz="1700" b="1" dirty="0" smtClean="0"/>
              <a:t> </a:t>
            </a:r>
            <a:r>
              <a:rPr lang="pt-BR" sz="1700" dirty="0" smtClean="0"/>
              <a:t>irá selar a </a:t>
            </a:r>
          </a:p>
          <a:p>
            <a:pPr marL="457200" indent="-457200" algn="just">
              <a:buNone/>
            </a:pPr>
            <a:r>
              <a:rPr lang="pt-BR" sz="1700" dirty="0" smtClean="0"/>
              <a:t>s</a:t>
            </a:r>
            <a:r>
              <a:rPr lang="pt-BR" sz="1700" dirty="0" smtClean="0"/>
              <a:t>ua  alimentação.</a:t>
            </a:r>
          </a:p>
          <a:p>
            <a:pPr marL="457200" indent="-457200" algn="just">
              <a:buNone/>
            </a:pPr>
            <a:r>
              <a:rPr lang="pt-BR" sz="1700" dirty="0" smtClean="0"/>
              <a:t>Vale ressaltar a condição </a:t>
            </a:r>
          </a:p>
          <a:p>
            <a:pPr marL="457200" indent="-457200" algn="just">
              <a:buNone/>
            </a:pPr>
            <a:r>
              <a:rPr lang="pt-BR" sz="1700" dirty="0" smtClean="0"/>
              <a:t>d</a:t>
            </a:r>
            <a:r>
              <a:rPr lang="pt-BR" sz="1700" dirty="0" smtClean="0"/>
              <a:t>e intertravamento </a:t>
            </a:r>
          </a:p>
          <a:p>
            <a:pPr marL="457200" indent="-457200" algn="just">
              <a:buNone/>
            </a:pPr>
            <a:r>
              <a:rPr lang="pt-BR" sz="1700" dirty="0" smtClean="0"/>
              <a:t>Existente entre </a:t>
            </a:r>
            <a:r>
              <a:rPr lang="pt-BR" sz="1700" b="1" dirty="0" smtClean="0">
                <a:solidFill>
                  <a:srgbClr val="FF0000"/>
                </a:solidFill>
              </a:rPr>
              <a:t>K2</a:t>
            </a:r>
            <a:r>
              <a:rPr lang="pt-BR" sz="1700" dirty="0" smtClean="0"/>
              <a:t> e </a:t>
            </a:r>
            <a:r>
              <a:rPr lang="pt-BR" sz="1700" b="1" dirty="0" smtClean="0">
                <a:solidFill>
                  <a:srgbClr val="FF0000"/>
                </a:solidFill>
              </a:rPr>
              <a:t>K3</a:t>
            </a:r>
            <a:r>
              <a:rPr lang="pt-BR" sz="1700" dirty="0" smtClean="0"/>
              <a:t>, </a:t>
            </a:r>
          </a:p>
          <a:p>
            <a:pPr marL="457200" indent="-457200" algn="just">
              <a:buNone/>
            </a:pPr>
            <a:r>
              <a:rPr lang="pt-BR" sz="1700" dirty="0" smtClean="0"/>
              <a:t>Não permitindo que estes </a:t>
            </a:r>
          </a:p>
          <a:p>
            <a:pPr marL="457200" indent="-457200" algn="just">
              <a:buNone/>
            </a:pPr>
            <a:r>
              <a:rPr lang="pt-BR" sz="1700" dirty="0" smtClean="0"/>
              <a:t>possam ser acionados </a:t>
            </a:r>
          </a:p>
          <a:p>
            <a:pPr marL="457200" indent="-457200" algn="just">
              <a:buNone/>
            </a:pPr>
            <a:r>
              <a:rPr lang="pt-BR" sz="1700" dirty="0" smtClean="0"/>
              <a:t>simultaneamente (contato </a:t>
            </a:r>
          </a:p>
          <a:p>
            <a:pPr marL="457200" indent="-457200" algn="just">
              <a:buNone/>
            </a:pPr>
            <a:r>
              <a:rPr lang="pt-BR" sz="1700" dirty="0" smtClean="0"/>
              <a:t>NF de </a:t>
            </a:r>
            <a:r>
              <a:rPr lang="pt-BR" sz="1700" b="1" dirty="0" smtClean="0">
                <a:solidFill>
                  <a:srgbClr val="FF0000"/>
                </a:solidFill>
              </a:rPr>
              <a:t>K2</a:t>
            </a:r>
            <a:r>
              <a:rPr lang="pt-BR" sz="1700" dirty="0" smtClean="0"/>
              <a:t> na bobina de </a:t>
            </a:r>
            <a:r>
              <a:rPr lang="pt-BR" sz="1700" b="1" dirty="0" smtClean="0">
                <a:solidFill>
                  <a:srgbClr val="FF0000"/>
                </a:solidFill>
              </a:rPr>
              <a:t>K3</a:t>
            </a:r>
            <a:r>
              <a:rPr lang="pt-BR" sz="1700" dirty="0" smtClean="0"/>
              <a:t> e </a:t>
            </a:r>
          </a:p>
          <a:p>
            <a:pPr marL="457200" indent="-457200" algn="just">
              <a:buNone/>
            </a:pPr>
            <a:r>
              <a:rPr lang="pt-BR" sz="1700" dirty="0" smtClean="0"/>
              <a:t>vice-versa)</a:t>
            </a:r>
            <a:endParaRPr lang="pt-BR" sz="1700" dirty="0" smtClean="0"/>
          </a:p>
          <a:p>
            <a:pPr marL="457200" indent="-457200" algn="just">
              <a:buNone/>
            </a:pPr>
            <a:endParaRPr lang="pt-BR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14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Espaço Reservado para Conteúdo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556792"/>
            <a:ext cx="7867561" cy="4525963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1" name="Retângulo 10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Análise funcional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"/>
          </p:nvPr>
        </p:nvSpPr>
        <p:spPr>
          <a:xfrm>
            <a:off x="8976320" y="2924944"/>
            <a:ext cx="2520280" cy="201622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pt-BR" sz="1700" dirty="0" smtClean="0"/>
              <a:t>Quando acionamos o </a:t>
            </a:r>
          </a:p>
          <a:p>
            <a:pPr marL="457200" indent="-457200" algn="just">
              <a:buNone/>
            </a:pPr>
            <a:r>
              <a:rPr lang="pt-BR" sz="1700" dirty="0" smtClean="0"/>
              <a:t>botão de impulso </a:t>
            </a:r>
            <a:r>
              <a:rPr lang="pt-BR" sz="1700" b="1" dirty="0" smtClean="0">
                <a:solidFill>
                  <a:srgbClr val="FF0000"/>
                </a:solidFill>
              </a:rPr>
              <a:t>“S0”</a:t>
            </a:r>
            <a:r>
              <a:rPr lang="pt-BR" sz="1700" dirty="0" smtClean="0"/>
              <a:t>, a </a:t>
            </a:r>
          </a:p>
          <a:p>
            <a:pPr marL="457200" indent="-457200" algn="just">
              <a:buNone/>
            </a:pPr>
            <a:r>
              <a:rPr lang="pt-BR" sz="1700" dirty="0" smtClean="0"/>
              <a:t>corrente elétrica é </a:t>
            </a:r>
          </a:p>
          <a:p>
            <a:pPr marL="457200" indent="-457200" algn="just">
              <a:buNone/>
            </a:pPr>
            <a:r>
              <a:rPr lang="pt-BR" sz="1700" dirty="0" smtClean="0"/>
              <a:t>interrompida e desligamos </a:t>
            </a:r>
          </a:p>
          <a:p>
            <a:pPr marL="457200" indent="-457200" algn="just">
              <a:buNone/>
            </a:pPr>
            <a:r>
              <a:rPr lang="pt-BR" sz="1700" dirty="0" smtClean="0"/>
              <a:t>Os contatores</a:t>
            </a:r>
            <a:r>
              <a:rPr lang="pt-BR" sz="1700" b="1" dirty="0" smtClean="0">
                <a:solidFill>
                  <a:srgbClr val="FF0000"/>
                </a:solidFill>
              </a:rPr>
              <a:t> K1</a:t>
            </a:r>
            <a:r>
              <a:rPr lang="pt-BR" sz="1700" dirty="0" smtClean="0"/>
              <a:t>, </a:t>
            </a:r>
            <a:r>
              <a:rPr lang="pt-BR" sz="1700" b="1" dirty="0" smtClean="0">
                <a:solidFill>
                  <a:srgbClr val="FF0000"/>
                </a:solidFill>
              </a:rPr>
              <a:t>K2</a:t>
            </a:r>
            <a:r>
              <a:rPr lang="pt-BR" sz="1700" dirty="0" smtClean="0"/>
              <a:t> e a </a:t>
            </a:r>
          </a:p>
          <a:p>
            <a:pPr marL="457200" indent="-457200" algn="just">
              <a:buNone/>
            </a:pPr>
            <a:r>
              <a:rPr lang="pt-BR" sz="1700" b="1" dirty="0" smtClean="0">
                <a:solidFill>
                  <a:srgbClr val="FF0000"/>
                </a:solidFill>
              </a:rPr>
              <a:t>H2</a:t>
            </a:r>
            <a:r>
              <a:rPr lang="pt-BR" sz="1700" dirty="0" smtClean="0"/>
              <a:t>.</a:t>
            </a:r>
            <a:endParaRPr lang="pt-BR" sz="1700" dirty="0" smtClean="0"/>
          </a:p>
          <a:p>
            <a:pPr marL="457200" indent="-457200" algn="just">
              <a:buNone/>
            </a:pPr>
            <a:endParaRPr lang="pt-BR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15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755576" y="1772817"/>
            <a:ext cx="8652792" cy="1584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Custo Reduzido.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Número ilimitado de manobras.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Componentes ocupam pouco espaço.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Corrente de Partida fica reduzida para praticamente um terço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de</a:t>
            </a:r>
            <a:r>
              <a:rPr kumimoji="0" lang="pt-B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 IP/IN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.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  <p:pic>
        <p:nvPicPr>
          <p:cNvPr id="7" name="Imagem 6" descr="images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99856" y="3573016"/>
            <a:ext cx="3240360" cy="2088232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1" name="Retângulo 10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Vantagens da utilização: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16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827584" y="1772816"/>
            <a:ext cx="10092952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chave só pode ser aplicada com motores com terminais acessíveis (sem conexões internas).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tensão da linha da rede deve coincidir com a ligação triângulo do motor.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Reduzindo a corrente de partida em </a:t>
            </a:r>
            <a:r>
              <a:rPr lang="pt-BR" dirty="0" smtClean="0"/>
              <a:t>1/3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reduz também o momento de partida em </a:t>
            </a:r>
            <a:r>
              <a:rPr lang="pt-BR" dirty="0" smtClean="0"/>
              <a:t>1/3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o motor não atingir 90% da velocidade nominal no momento da troca de ligação, o pico de na comutação será quase como se fosse partida direta.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Imagem 7" descr="images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1864" y="3573016"/>
            <a:ext cx="2520280" cy="2304256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5" name="Retângulo 14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Desvantagens da utilização: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17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628800"/>
            <a:ext cx="10741024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smtClean="0"/>
              <a:t>Além das Chaves de Partida Estrela Triângulo, existem outras maneiras de partirmos MIT com controle do pico de partida.</a:t>
            </a:r>
          </a:p>
          <a:p>
            <a:pPr marL="0" indent="0">
              <a:buNone/>
            </a:pPr>
            <a:r>
              <a:rPr lang="pt-BR" sz="1800" dirty="0" smtClean="0"/>
              <a:t>Dispositivos eletrônicos de potência como </a:t>
            </a:r>
            <a:r>
              <a:rPr lang="pt-BR" sz="1800" dirty="0" err="1" smtClean="0"/>
              <a:t>Soft</a:t>
            </a:r>
            <a:r>
              <a:rPr lang="pt-BR" sz="1800" dirty="0" smtClean="0"/>
              <a:t> Starters e Inversores de Potência promovem suavização na partida,através de controle de rampas de aceleração.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2828553" y="2977207"/>
            <a:ext cx="6363791" cy="3044081"/>
            <a:chOff x="1475656" y="2852936"/>
            <a:chExt cx="6363791" cy="3044081"/>
          </a:xfrm>
        </p:grpSpPr>
        <p:pic>
          <p:nvPicPr>
            <p:cNvPr id="7" name="Imagem 6" descr="SSW-07_G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56" y="2996952"/>
              <a:ext cx="2592288" cy="2763391"/>
            </a:xfrm>
            <a:prstGeom prst="rect">
              <a:avLst/>
            </a:prstGeom>
          </p:spPr>
        </p:pic>
        <p:pic>
          <p:nvPicPr>
            <p:cNvPr id="8" name="Imagem 7" descr="manutencao-inversores-frequencia-02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2852936"/>
              <a:ext cx="3195439" cy="2979415"/>
            </a:xfrm>
            <a:prstGeom prst="rect">
              <a:avLst/>
            </a:prstGeom>
          </p:spPr>
        </p:pic>
        <p:sp>
          <p:nvSpPr>
            <p:cNvPr id="9" name="Retângulo 8"/>
            <p:cNvSpPr/>
            <p:nvPr/>
          </p:nvSpPr>
          <p:spPr>
            <a:xfrm>
              <a:off x="1983515" y="5517232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pt-BR" sz="1400" dirty="0" err="1" smtClean="0">
                  <a:latin typeface="Arial" pitchFamily="34" charset="0"/>
                  <a:cs typeface="Arial" pitchFamily="34" charset="0"/>
                </a:rPr>
                <a:t>Soft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 Starters </a:t>
              </a:r>
            </a:p>
          </p:txBody>
        </p:sp>
        <p:sp>
          <p:nvSpPr>
            <p:cNvPr id="10" name="Retângulo 9"/>
            <p:cNvSpPr/>
            <p:nvPr/>
          </p:nvSpPr>
          <p:spPr>
            <a:xfrm>
              <a:off x="5220072" y="5589240"/>
              <a:ext cx="226215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Inversores de Frequência </a:t>
              </a:r>
            </a:p>
          </p:txBody>
        </p:sp>
      </p:grpSp>
      <p:sp>
        <p:nvSpPr>
          <p:cNvPr id="14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sp>
        <p:nvSpPr>
          <p:cNvPr id="16" name="Retângulo 15"/>
          <p:cNvSpPr/>
          <p:nvPr/>
        </p:nvSpPr>
        <p:spPr>
          <a:xfrm>
            <a:off x="755576" y="1052736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Novas tecnologias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18</a:t>
            </a:fld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m 18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360" y="0"/>
            <a:ext cx="1872208" cy="6926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B1EC2266-97D7-47FC-B7B8-213D4B59148F}"/>
              </a:ext>
            </a:extLst>
          </p:cNvPr>
          <p:cNvSpPr txBox="1">
            <a:spLocks/>
          </p:cNvSpPr>
          <p:nvPr/>
        </p:nvSpPr>
        <p:spPr>
          <a:xfrm>
            <a:off x="3503712" y="188640"/>
            <a:ext cx="6048672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i="1" dirty="0" smtClean="0">
                <a:solidFill>
                  <a:srgbClr val="FF0000"/>
                </a:solidFill>
              </a:rPr>
              <a:t>Partida Estrela </a:t>
            </a:r>
            <a:r>
              <a:rPr lang="pt-BR" sz="2400" b="1" i="1" dirty="0" smtClean="0">
                <a:solidFill>
                  <a:srgbClr val="FF0000"/>
                </a:solidFill>
              </a:rPr>
              <a:t>Triângulo </a:t>
            </a:r>
            <a:r>
              <a:rPr lang="pt-BR" sz="2400" b="1" i="1" dirty="0" smtClean="0">
                <a:solidFill>
                  <a:srgbClr val="FF0000"/>
                </a:solidFill>
              </a:rPr>
              <a:t>de MIT de 6 pontas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484785"/>
            <a:ext cx="10525000" cy="3528392"/>
          </a:xfrm>
        </p:spPr>
        <p:txBody>
          <a:bodyPr>
            <a:normAutofit/>
          </a:bodyPr>
          <a:lstStyle/>
          <a:p>
            <a:r>
              <a:rPr lang="pt-BR" sz="1800" dirty="0" smtClean="0"/>
              <a:t>A eletricidade pode nos oferecer muito conforto e facilidades no nosso dia a dia, desde que manuseada de forma consciente e segura, evitando-se acidentes  graves, que podem deixar sequelas irreversíveis, ou no pior dos casos, o óbito.</a:t>
            </a:r>
          </a:p>
          <a:p>
            <a:endParaRPr lang="pt-BR" sz="1800" dirty="0" smtClean="0"/>
          </a:p>
          <a:p>
            <a:r>
              <a:rPr lang="pt-BR" sz="1800" dirty="0" smtClean="0"/>
              <a:t>Antes de executarmos quaisquer serviços, devemos sempre seguir as recomendações das Normas Brasileiras de Instalação e Segurança em eletricidade (NBR 5410: 2004 e </a:t>
            </a:r>
            <a:r>
              <a:rPr lang="pt-BR" sz="1800" dirty="0" err="1" smtClean="0"/>
              <a:t>NRs</a:t>
            </a:r>
            <a:r>
              <a:rPr lang="pt-BR" sz="1800" dirty="0" smtClean="0"/>
              <a:t>), para a nossa segurança e prevenção de acidentes.</a:t>
            </a:r>
          </a:p>
          <a:p>
            <a:endParaRPr lang="pt-BR" sz="1800" dirty="0" smtClean="0"/>
          </a:p>
          <a:p>
            <a:r>
              <a:rPr lang="pt-BR" sz="1800" dirty="0" smtClean="0"/>
              <a:t>Serviços de construção, reformas e/ou manutenções de instalações elétricas devem ser executados somente por profissionais qualificados e sempre supervisionados por um engenheiro eletricista, credenciado junto ao CREA.</a:t>
            </a:r>
          </a:p>
        </p:txBody>
      </p:sp>
      <p:sp>
        <p:nvSpPr>
          <p:cNvPr id="7" name="Retângulo 6"/>
          <p:cNvSpPr/>
          <p:nvPr/>
        </p:nvSpPr>
        <p:spPr>
          <a:xfrm>
            <a:off x="683568" y="908720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>
                <a:solidFill>
                  <a:srgbClr val="FF0000"/>
                </a:solidFill>
              </a:rPr>
              <a:t>Considerações </a:t>
            </a:r>
            <a:r>
              <a:rPr lang="pt-BR" sz="2200" b="1" dirty="0" smtClean="0">
                <a:solidFill>
                  <a:srgbClr val="FF0000"/>
                </a:solidFill>
              </a:rPr>
              <a:t>Finais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3641</TotalTime>
  <Words>1112</Words>
  <Application>Microsoft Office PowerPoint</Application>
  <PresentationFormat>Personalizar</PresentationFormat>
  <Paragraphs>170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Partida Estrela Triângulo de MIT de 6 pontas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LDPC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PRUMADAS ELÉTRICAS</dc:title>
  <dc:creator>Leonardo Dal Picolo Cadurin</dc:creator>
  <cp:lastModifiedBy>Simioni</cp:lastModifiedBy>
  <cp:revision>550</cp:revision>
  <dcterms:created xsi:type="dcterms:W3CDTF">2012-08-09T01:11:47Z</dcterms:created>
  <dcterms:modified xsi:type="dcterms:W3CDTF">2020-06-25T13:34:46Z</dcterms:modified>
</cp:coreProperties>
</file>